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3" d="100"/>
          <a:sy n="73" d="100"/>
        </p:scale>
        <p:origin x="1626"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2021/12/27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88636"/>
              <a:chOff x="1605772" y="2178562"/>
              <a:chExt cx="5421520" cy="388636"/>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6"/>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３月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6"/>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６日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97" name="正方形/長方形 96">
              <a:extLst>
                <a:ext uri="{FF2B5EF4-FFF2-40B4-BE49-F238E27FC236}">
                  <a16:creationId xmlns:a16="http://schemas.microsoft.com/office/drawing/2014/main" id="{4F767634-7BF7-43CA-97D0-6A1CAECE6FC7}"/>
                </a:ext>
              </a:extLst>
            </p:cNvPr>
            <p:cNvSpPr/>
            <p:nvPr/>
          </p:nvSpPr>
          <p:spPr>
            <a:xfrm>
              <a:off x="4012173" y="484085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98" name="正方形/長方形 97">
              <a:extLst>
                <a:ext uri="{FF2B5EF4-FFF2-40B4-BE49-F238E27FC236}">
                  <a16:creationId xmlns:a16="http://schemas.microsoft.com/office/drawing/2014/main" id="{EB868CEC-0686-46B7-9D9D-90B921B4F022}"/>
                </a:ext>
              </a:extLst>
            </p:cNvPr>
            <p:cNvSpPr/>
            <p:nvPr/>
          </p:nvSpPr>
          <p:spPr>
            <a:xfrm>
              <a:off x="3996089" y="557184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69" name="グループ化 168"/>
          <p:cNvGrpSpPr/>
          <p:nvPr/>
        </p:nvGrpSpPr>
        <p:grpSpPr>
          <a:xfrm>
            <a:off x="180208" y="7490104"/>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2" name="グループ化 121"/>
          <p:cNvGrpSpPr/>
          <p:nvPr/>
        </p:nvGrpSpPr>
        <p:grpSpPr>
          <a:xfrm>
            <a:off x="193171" y="7949553"/>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89" name="テキスト ボックス 88">
            <a:extLst>
              <a:ext uri="{FF2B5EF4-FFF2-40B4-BE49-F238E27FC236}">
                <a16:creationId xmlns:a16="http://schemas.microsoft.com/office/drawing/2014/main" id="{CA6D87CA-D221-4665-8E4C-CF40043E4140}"/>
              </a:ext>
            </a:extLst>
          </p:cNvPr>
          <p:cNvSpPr txBox="1"/>
          <p:nvPr/>
        </p:nvSpPr>
        <p:spPr>
          <a:xfrm>
            <a:off x="1665696" y="1502341"/>
            <a:ext cx="3781696" cy="307777"/>
          </a:xfrm>
          <a:prstGeom prst="rect">
            <a:avLst/>
          </a:prstGeom>
          <a:noFill/>
        </p:spPr>
        <p:txBody>
          <a:bodyPr wrap="square">
            <a:spAutoFit/>
          </a:bodyPr>
          <a:lstStyle/>
          <a:p>
            <a:r>
              <a:rPr kumimoji="1" lang="ja-JP" altLang="en-US" sz="1400" dirty="0">
                <a:latin typeface="BIZ UDPゴシック" panose="020B0400000000000000" pitchFamily="50" charset="-128"/>
                <a:ea typeface="BIZ UDPゴシック" panose="020B0400000000000000" pitchFamily="50" charset="-128"/>
              </a:rPr>
              <a:t>仮面ライダースーパーライブ２０２２</a:t>
            </a:r>
          </a:p>
        </p:txBody>
      </p:sp>
      <p:sp>
        <p:nvSpPr>
          <p:cNvPr id="90" name="テキスト ボックス 6">
            <a:extLst>
              <a:ext uri="{FF2B5EF4-FFF2-40B4-BE49-F238E27FC236}">
                <a16:creationId xmlns:a16="http://schemas.microsoft.com/office/drawing/2014/main" id="{00000000-0008-0000-0000-000007000000}"/>
              </a:ext>
            </a:extLst>
          </p:cNvPr>
          <p:cNvSpPr txBox="1"/>
          <p:nvPr/>
        </p:nvSpPr>
        <p:spPr>
          <a:xfrm>
            <a:off x="1684688" y="2030352"/>
            <a:ext cx="4900246" cy="384664"/>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BIZ UDPゴシック" panose="020B0400000000000000" pitchFamily="50" charset="-128"/>
                <a:ea typeface="BIZ UDPゴシック" panose="020B0400000000000000" pitchFamily="50" charset="-128"/>
              </a:rPr>
              <a:t>仮面ライダーリバイス　他　歴代仮面ライダー</a:t>
            </a:r>
          </a:p>
        </p:txBody>
      </p:sp>
      <p:sp>
        <p:nvSpPr>
          <p:cNvPr id="91" name="テキスト ボックス 8">
            <a:extLst>
              <a:ext uri="{FF2B5EF4-FFF2-40B4-BE49-F238E27FC236}">
                <a16:creationId xmlns:a16="http://schemas.microsoft.com/office/drawing/2014/main" id="{00000000-0008-0000-0000-000009000000}"/>
              </a:ext>
            </a:extLst>
          </p:cNvPr>
          <p:cNvSpPr txBox="1"/>
          <p:nvPr/>
        </p:nvSpPr>
        <p:spPr>
          <a:xfrm>
            <a:off x="1671832" y="3634729"/>
            <a:ext cx="4900246" cy="337038"/>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新潟テルサ</a:t>
            </a:r>
          </a:p>
        </p:txBody>
      </p:sp>
      <p:sp>
        <p:nvSpPr>
          <p:cNvPr id="92" name="テキスト ボックス 9">
            <a:extLst>
              <a:ext uri="{FF2B5EF4-FFF2-40B4-BE49-F238E27FC236}">
                <a16:creationId xmlns:a16="http://schemas.microsoft.com/office/drawing/2014/main" id="{00000000-0008-0000-0000-00000A000000}"/>
              </a:ext>
            </a:extLst>
          </p:cNvPr>
          <p:cNvSpPr txBox="1"/>
          <p:nvPr/>
        </p:nvSpPr>
        <p:spPr>
          <a:xfrm>
            <a:off x="1671832" y="4075710"/>
            <a:ext cx="4900246" cy="344365"/>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新潟市中央区鐘木１８５－１８</a:t>
            </a:r>
          </a:p>
        </p:txBody>
      </p:sp>
      <p:sp>
        <p:nvSpPr>
          <p:cNvPr id="93" name="テキスト ボックス 7">
            <a:extLst>
              <a:ext uri="{FF2B5EF4-FFF2-40B4-BE49-F238E27FC236}">
                <a16:creationId xmlns:a16="http://schemas.microsoft.com/office/drawing/2014/main" id="{00000000-0008-0000-0000-000008000000}"/>
              </a:ext>
            </a:extLst>
          </p:cNvPr>
          <p:cNvSpPr txBox="1"/>
          <p:nvPr/>
        </p:nvSpPr>
        <p:spPr>
          <a:xfrm>
            <a:off x="1686052" y="4596448"/>
            <a:ext cx="4900246" cy="344365"/>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ＵＸ新潟テレビ２１／新潟テルサ</a:t>
            </a:r>
          </a:p>
        </p:txBody>
      </p:sp>
      <p:sp>
        <p:nvSpPr>
          <p:cNvPr id="94" name="テキスト ボックス 10">
            <a:extLst>
              <a:ext uri="{FF2B5EF4-FFF2-40B4-BE49-F238E27FC236}">
                <a16:creationId xmlns:a16="http://schemas.microsoft.com/office/drawing/2014/main" id="{00000000-0008-0000-0000-00000B000000}"/>
              </a:ext>
            </a:extLst>
          </p:cNvPr>
          <p:cNvSpPr txBox="1"/>
          <p:nvPr/>
        </p:nvSpPr>
        <p:spPr>
          <a:xfrm>
            <a:off x="1670934" y="5106090"/>
            <a:ext cx="4900246" cy="348029"/>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新潟市中央区下大川前通６－２２３０－１９</a:t>
            </a:r>
          </a:p>
        </p:txBody>
      </p:sp>
      <p:sp>
        <p:nvSpPr>
          <p:cNvPr id="95" name="テキスト ボックス 11">
            <a:extLst>
              <a:ext uri="{FF2B5EF4-FFF2-40B4-BE49-F238E27FC236}">
                <a16:creationId xmlns:a16="http://schemas.microsoft.com/office/drawing/2014/main" id="{00000000-0008-0000-0000-00000C000000}"/>
              </a:ext>
            </a:extLst>
          </p:cNvPr>
          <p:cNvSpPr txBox="1"/>
          <p:nvPr/>
        </p:nvSpPr>
        <p:spPr>
          <a:xfrm>
            <a:off x="1676222" y="5788960"/>
            <a:ext cx="2088171" cy="207353"/>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０２５－２２３－８６３５</a:t>
            </a:r>
          </a:p>
        </p:txBody>
      </p:sp>
      <p:sp>
        <p:nvSpPr>
          <p:cNvPr id="96" name="テキスト ボックス 12">
            <a:extLst>
              <a:ext uri="{FF2B5EF4-FFF2-40B4-BE49-F238E27FC236}">
                <a16:creationId xmlns:a16="http://schemas.microsoft.com/office/drawing/2014/main" id="{00000000-0008-0000-0000-00000D000000}"/>
              </a:ext>
            </a:extLst>
          </p:cNvPr>
          <p:cNvSpPr txBox="1"/>
          <p:nvPr/>
        </p:nvSpPr>
        <p:spPr>
          <a:xfrm>
            <a:off x="3976168" y="5763770"/>
            <a:ext cx="2562957" cy="207353"/>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100">
                <a:latin typeface="BIZ UDPゴシック" panose="020B0400000000000000" pitchFamily="50" charset="-128"/>
                <a:ea typeface="BIZ UDPゴシック" panose="020B0400000000000000" pitchFamily="50" charset="-128"/>
              </a:rPr>
              <a:t>osawa@uxtv.co.jp</a:t>
            </a:r>
            <a:endParaRPr kumimoji="1" lang="ja-JP" altLang="en-US" sz="1100">
              <a:latin typeface="BIZ UDPゴシック" panose="020B0400000000000000" pitchFamily="50" charset="-128"/>
              <a:ea typeface="BIZ UDPゴシック" panose="020B0400000000000000" pitchFamily="50" charset="-128"/>
            </a:endParaRPr>
          </a:p>
        </p:txBody>
      </p:sp>
      <p:sp>
        <p:nvSpPr>
          <p:cNvPr id="99" name="テキスト ボックス 13">
            <a:extLst>
              <a:ext uri="{FF2B5EF4-FFF2-40B4-BE49-F238E27FC236}">
                <a16:creationId xmlns:a16="http://schemas.microsoft.com/office/drawing/2014/main" id="{00000000-0008-0000-0000-00000E000000}"/>
              </a:ext>
            </a:extLst>
          </p:cNvPr>
          <p:cNvSpPr txBox="1"/>
          <p:nvPr/>
        </p:nvSpPr>
        <p:spPr>
          <a:xfrm>
            <a:off x="1676222" y="7542280"/>
            <a:ext cx="4840164" cy="355355"/>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１回あたり</a:t>
            </a:r>
            <a:r>
              <a:rPr kumimoji="1" lang="en-US" altLang="ja-JP" sz="1100">
                <a:latin typeface="BIZ UDPゴシック" panose="020B0400000000000000" pitchFamily="50" charset="-128"/>
                <a:ea typeface="BIZ UDPゴシック" panose="020B0400000000000000" pitchFamily="50" charset="-128"/>
              </a:rPr>
              <a:t>1,050</a:t>
            </a:r>
            <a:r>
              <a:rPr kumimoji="1" lang="ja-JP" altLang="en-US" sz="1100">
                <a:latin typeface="BIZ UDPゴシック" panose="020B0400000000000000" pitchFamily="50" charset="-128"/>
                <a:ea typeface="BIZ UDPゴシック" panose="020B0400000000000000" pitchFamily="50" charset="-128"/>
              </a:rPr>
              <a:t>人（収容率７０％グループディスタンス）</a:t>
            </a:r>
          </a:p>
        </p:txBody>
      </p:sp>
      <p:sp>
        <p:nvSpPr>
          <p:cNvPr id="100" name="テキスト ボックス 14">
            <a:extLst>
              <a:ext uri="{FF2B5EF4-FFF2-40B4-BE49-F238E27FC236}">
                <a16:creationId xmlns:a16="http://schemas.microsoft.com/office/drawing/2014/main" id="{00000000-0008-0000-0000-00000F000000}"/>
              </a:ext>
            </a:extLst>
          </p:cNvPr>
          <p:cNvSpPr txBox="1"/>
          <p:nvPr/>
        </p:nvSpPr>
        <p:spPr>
          <a:xfrm>
            <a:off x="1684688" y="8007756"/>
            <a:ext cx="4822580" cy="340701"/>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BIZ UDPゴシック" panose="020B0400000000000000" pitchFamily="50" charset="-128"/>
                <a:ea typeface="BIZ UDPゴシック" panose="020B0400000000000000" pitchFamily="50" charset="-128"/>
              </a:rPr>
              <a:t>１回あたり最大</a:t>
            </a:r>
            <a:r>
              <a:rPr kumimoji="1" lang="en-US" altLang="ja-JP" sz="1100">
                <a:latin typeface="BIZ UDPゴシック" panose="020B0400000000000000" pitchFamily="50" charset="-128"/>
                <a:ea typeface="BIZ UDPゴシック" panose="020B0400000000000000" pitchFamily="50" charset="-128"/>
              </a:rPr>
              <a:t>1,050</a:t>
            </a:r>
            <a:r>
              <a:rPr kumimoji="1" lang="ja-JP" altLang="en-US" sz="1100">
                <a:latin typeface="BIZ UDPゴシック" panose="020B0400000000000000" pitchFamily="50" charset="-128"/>
                <a:ea typeface="BIZ UDPゴシック" panose="020B0400000000000000" pitchFamily="50" charset="-128"/>
              </a:rPr>
              <a:t>人</a:t>
            </a:r>
          </a:p>
        </p:txBody>
      </p:sp>
      <p:sp>
        <p:nvSpPr>
          <p:cNvPr id="101" name="テキスト ボックス 15">
            <a:extLst>
              <a:ext uri="{FF2B5EF4-FFF2-40B4-BE49-F238E27FC236}">
                <a16:creationId xmlns:a16="http://schemas.microsoft.com/office/drawing/2014/main" id="{00000000-0008-0000-0000-000010000000}"/>
              </a:ext>
            </a:extLst>
          </p:cNvPr>
          <p:cNvSpPr txBox="1"/>
          <p:nvPr/>
        </p:nvSpPr>
        <p:spPr>
          <a:xfrm>
            <a:off x="1720816" y="8414979"/>
            <a:ext cx="4851888" cy="229332"/>
          </a:xfrm>
          <a:prstGeom prst="rect">
            <a:avLst/>
          </a:prstGeom>
          <a:no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BIZ UDPゴシック" panose="020B0400000000000000" pitchFamily="50" charset="-128"/>
                <a:ea typeface="BIZ UDPゴシック" panose="020B0400000000000000" pitchFamily="50" charset="-128"/>
              </a:rPr>
              <a:t>公演中は主催者から歓声なし拍手で応援の旨を、呼びかけます。</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8" name="テキスト ボックス 47"/>
            <p:cNvSpPr txBox="1"/>
            <p:nvPr/>
          </p:nvSpPr>
          <p:spPr>
            <a:xfrm>
              <a:off x="2195468" y="2486855"/>
              <a:ext cx="4281536" cy="1733808"/>
            </a:xfrm>
            <a:prstGeom prst="rect">
              <a:avLst/>
            </a:prstGeom>
            <a:noFill/>
            <a:ln>
              <a:noFill/>
            </a:ln>
          </p:spPr>
          <p:txBody>
            <a:bodyPr wrap="square" rtlCol="0" anchor="b">
              <a:spAutoFit/>
            </a:bodyPr>
            <a:lstStyle/>
            <a:p>
              <a:pPr lvl="0">
                <a:lnSpc>
                  <a:spcPts val="1600"/>
                </a:lnSpc>
                <a:defRPr/>
              </a:pP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大声なしの場合</a:t>
              </a:r>
              <a:r>
                <a:rPr kumimoji="1" lang="en-US" altLang="ja-JP" sz="14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4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4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8" name="テキスト ボックス 67"/>
            <p:cNvSpPr txBox="1"/>
            <p:nvPr/>
          </p:nvSpPr>
          <p:spPr>
            <a:xfrm>
              <a:off x="2310768" y="2768071"/>
              <a:ext cx="4281536" cy="71045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03130" y="4449590"/>
            <a:ext cx="4301601" cy="707886"/>
          </a:xfrm>
          <a:prstGeom prst="rect">
            <a:avLst/>
          </a:prstGeom>
          <a:noFill/>
          <a:ln>
            <a:noFill/>
          </a:ln>
        </p:spPr>
        <p:txBody>
          <a:bodyPr wrap="square" rtlCol="0" anchor="b">
            <a:spAutoFit/>
          </a:bodyPr>
          <a:lstStyle/>
          <a:p>
            <a:pPr lvl="0">
              <a:lnSpc>
                <a:spcPts val="1600"/>
              </a:lnSpc>
              <a:defRPr/>
            </a:pP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大声ありの場合</a:t>
            </a:r>
            <a:r>
              <a:rPr kumimoji="1" lang="en-US" altLang="ja-JP" sz="14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4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4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98341" y="4379548"/>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正方形/長方形 43">
            <a:extLst>
              <a:ext uri="{FF2B5EF4-FFF2-40B4-BE49-F238E27FC236}">
                <a16:creationId xmlns:a16="http://schemas.microsoft.com/office/drawing/2014/main" id="{2B6B6E35-6DC4-4059-99DF-53FA146DC7B1}"/>
              </a:ext>
            </a:extLst>
          </p:cNvPr>
          <p:cNvSpPr/>
          <p:nvPr/>
        </p:nvSpPr>
        <p:spPr>
          <a:xfrm>
            <a:off x="1901028" y="348225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45" name="正方形/長方形 44">
            <a:extLst>
              <a:ext uri="{FF2B5EF4-FFF2-40B4-BE49-F238E27FC236}">
                <a16:creationId xmlns:a16="http://schemas.microsoft.com/office/drawing/2014/main" id="{5999BD0F-5C04-4B7E-B16D-D13328D6AC5B}"/>
              </a:ext>
            </a:extLst>
          </p:cNvPr>
          <p:cNvSpPr/>
          <p:nvPr/>
        </p:nvSpPr>
        <p:spPr>
          <a:xfrm>
            <a:off x="1951780" y="55292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46" name="正方形/長方形 45">
            <a:extLst>
              <a:ext uri="{FF2B5EF4-FFF2-40B4-BE49-F238E27FC236}">
                <a16:creationId xmlns:a16="http://schemas.microsoft.com/office/drawing/2014/main" id="{4D5937A6-DE10-4C0E-953D-8BD56C53539E}"/>
              </a:ext>
            </a:extLst>
          </p:cNvPr>
          <p:cNvSpPr/>
          <p:nvPr/>
        </p:nvSpPr>
        <p:spPr>
          <a:xfrm>
            <a:off x="1952023" y="614267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49" name="正方形/長方形 48">
            <a:extLst>
              <a:ext uri="{FF2B5EF4-FFF2-40B4-BE49-F238E27FC236}">
                <a16:creationId xmlns:a16="http://schemas.microsoft.com/office/drawing/2014/main" id="{246455D7-8CC4-4635-A297-AD48A08D3078}"/>
              </a:ext>
            </a:extLst>
          </p:cNvPr>
          <p:cNvSpPr/>
          <p:nvPr/>
        </p:nvSpPr>
        <p:spPr>
          <a:xfrm>
            <a:off x="1952023" y="710925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0" name="正方形/長方形 49">
            <a:extLst>
              <a:ext uri="{FF2B5EF4-FFF2-40B4-BE49-F238E27FC236}">
                <a16:creationId xmlns:a16="http://schemas.microsoft.com/office/drawing/2014/main" id="{4E305319-64AF-4CAE-A517-FE3B9A9CB35A}"/>
              </a:ext>
            </a:extLst>
          </p:cNvPr>
          <p:cNvSpPr/>
          <p:nvPr/>
        </p:nvSpPr>
        <p:spPr>
          <a:xfrm>
            <a:off x="1952023" y="7999025"/>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88" name="正方形/長方形 87">
            <a:extLst>
              <a:ext uri="{FF2B5EF4-FFF2-40B4-BE49-F238E27FC236}">
                <a16:creationId xmlns:a16="http://schemas.microsoft.com/office/drawing/2014/main" id="{739FAC03-21E7-4847-835D-E74FC24EAB49}"/>
              </a:ext>
            </a:extLst>
          </p:cNvPr>
          <p:cNvSpPr/>
          <p:nvPr/>
        </p:nvSpPr>
        <p:spPr>
          <a:xfrm>
            <a:off x="1952023" y="858257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89" name="正方形/長方形 88">
            <a:extLst>
              <a:ext uri="{FF2B5EF4-FFF2-40B4-BE49-F238E27FC236}">
                <a16:creationId xmlns:a16="http://schemas.microsoft.com/office/drawing/2014/main" id="{8BC916F1-5E20-4F2B-A123-A531626109A1}"/>
              </a:ext>
            </a:extLst>
          </p:cNvPr>
          <p:cNvSpPr/>
          <p:nvPr/>
        </p:nvSpPr>
        <p:spPr>
          <a:xfrm>
            <a:off x="1952023" y="910317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35882" y="6965637"/>
            <a:ext cx="6438222" cy="2455133"/>
            <a:chOff x="239521" y="2205801"/>
            <a:chExt cx="6438222" cy="2154216"/>
          </a:xfrm>
        </p:grpSpPr>
        <p:sp>
          <p:nvSpPr>
            <p:cNvPr id="71" name="角丸四角形 70"/>
            <p:cNvSpPr/>
            <p:nvPr/>
          </p:nvSpPr>
          <p:spPr>
            <a:xfrm>
              <a:off x="1694690" y="2205801"/>
              <a:ext cx="4983053" cy="2153294"/>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39521" y="2225484"/>
              <a:ext cx="1300216" cy="210174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4" name="テキスト ボックス 73"/>
            <p:cNvSpPr txBox="1"/>
            <p:nvPr/>
          </p:nvSpPr>
          <p:spPr>
            <a:xfrm>
              <a:off x="2340280" y="3857315"/>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81" name="テキスト ボックス 80"/>
            <p:cNvSpPr txBox="1"/>
            <p:nvPr/>
          </p:nvSpPr>
          <p:spPr>
            <a:xfrm>
              <a:off x="2324310" y="2205801"/>
              <a:ext cx="4281536" cy="512961"/>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13813" y="3177810"/>
              <a:ext cx="4281536" cy="707886"/>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451820"/>
            <a:ext cx="6348966" cy="2299268"/>
            <a:chOff x="290460" y="2339406"/>
            <a:chExt cx="6348966" cy="2422082"/>
          </a:xfrm>
        </p:grpSpPr>
        <p:sp>
          <p:nvSpPr>
            <p:cNvPr id="46" name="角丸四角形 45"/>
            <p:cNvSpPr/>
            <p:nvPr/>
          </p:nvSpPr>
          <p:spPr>
            <a:xfrm>
              <a:off x="1677266" y="2343203"/>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8" name="テキスト ボックス 57"/>
            <p:cNvSpPr txBox="1"/>
            <p:nvPr/>
          </p:nvSpPr>
          <p:spPr>
            <a:xfrm>
              <a:off x="2357890" y="2415570"/>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7" name="テキスト ボックス 66"/>
            <p:cNvSpPr txBox="1"/>
            <p:nvPr/>
          </p:nvSpPr>
          <p:spPr>
            <a:xfrm>
              <a:off x="2344603" y="3253618"/>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888800"/>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飲食中以外のマスク着用の推奨。</a:t>
              </a:r>
            </a:p>
          </p:txBody>
        </p:sp>
        <p:sp>
          <p:nvSpPr>
            <p:cNvPr id="79" name="テキスト ボックス 78"/>
            <p:cNvSpPr txBox="1"/>
            <p:nvPr/>
          </p:nvSpPr>
          <p:spPr>
            <a:xfrm>
              <a:off x="2313813" y="4024429"/>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25483" y="4823912"/>
            <a:ext cx="6411203" cy="2066723"/>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296463" y="7520079"/>
            <a:ext cx="4504004" cy="718145"/>
          </a:xfrm>
          <a:prstGeom prst="rect">
            <a:avLst/>
          </a:prstGeom>
          <a:noFill/>
          <a:ln>
            <a:noFill/>
          </a:ln>
        </p:spPr>
        <p:txBody>
          <a:bodyPr wrap="square" rtlCol="0">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「新潟県新型コロナお知らせシステム」に登録し、発行された</a:t>
            </a:r>
            <a:r>
              <a:rPr kumimoji="1" lang="en-US" altLang="ja-JP" sz="1400" b="1" dirty="0">
                <a:latin typeface="メイリオ" panose="020B0604030504040204" pitchFamily="50" charset="-128"/>
                <a:ea typeface="メイリオ" panose="020B0604030504040204" pitchFamily="50" charset="-128"/>
              </a:rPr>
              <a:t>QR</a:t>
            </a:r>
            <a:r>
              <a:rPr kumimoji="1" lang="ja-JP" altLang="en-US" sz="1400" b="1" dirty="0">
                <a:latin typeface="メイリオ" panose="020B0604030504040204" pitchFamily="50" charset="-128"/>
                <a:ea typeface="メイリオ" panose="020B0604030504040204" pitchFamily="50" charset="-128"/>
              </a:rPr>
              <a:t>コードを掲示するとともに、イベント参加者全員に活用を求めること。</a:t>
            </a:r>
          </a:p>
        </p:txBody>
      </p:sp>
      <p:sp>
        <p:nvSpPr>
          <p:cNvPr id="48" name="正方形/長方形 47">
            <a:extLst>
              <a:ext uri="{FF2B5EF4-FFF2-40B4-BE49-F238E27FC236}">
                <a16:creationId xmlns:a16="http://schemas.microsoft.com/office/drawing/2014/main" id="{E96A1829-B80A-4A44-977B-4334DEC5BD63}"/>
              </a:ext>
            </a:extLst>
          </p:cNvPr>
          <p:cNvSpPr/>
          <p:nvPr/>
        </p:nvSpPr>
        <p:spPr>
          <a:xfrm>
            <a:off x="1825844" y="27868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1" name="正方形/長方形 50">
            <a:extLst>
              <a:ext uri="{FF2B5EF4-FFF2-40B4-BE49-F238E27FC236}">
                <a16:creationId xmlns:a16="http://schemas.microsoft.com/office/drawing/2014/main" id="{0A23DE1A-85BF-4EC7-8F5D-3F4FED58996F}"/>
              </a:ext>
            </a:extLst>
          </p:cNvPr>
          <p:cNvSpPr/>
          <p:nvPr/>
        </p:nvSpPr>
        <p:spPr>
          <a:xfrm>
            <a:off x="1833085" y="338154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2" name="正方形/長方形 51">
            <a:extLst>
              <a:ext uri="{FF2B5EF4-FFF2-40B4-BE49-F238E27FC236}">
                <a16:creationId xmlns:a16="http://schemas.microsoft.com/office/drawing/2014/main" id="{D357F3E3-A182-4B45-844D-37014A67188E}"/>
              </a:ext>
            </a:extLst>
          </p:cNvPr>
          <p:cNvSpPr/>
          <p:nvPr/>
        </p:nvSpPr>
        <p:spPr>
          <a:xfrm>
            <a:off x="1833085" y="409803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4" name="正方形/長方形 53">
            <a:extLst>
              <a:ext uri="{FF2B5EF4-FFF2-40B4-BE49-F238E27FC236}">
                <a16:creationId xmlns:a16="http://schemas.microsoft.com/office/drawing/2014/main" id="{7D236634-DCE4-48C2-8719-3F1C6BE939D0}"/>
              </a:ext>
            </a:extLst>
          </p:cNvPr>
          <p:cNvSpPr/>
          <p:nvPr/>
        </p:nvSpPr>
        <p:spPr>
          <a:xfrm>
            <a:off x="1833085" y="5136373"/>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5" name="正方形/長方形 54">
            <a:extLst>
              <a:ext uri="{FF2B5EF4-FFF2-40B4-BE49-F238E27FC236}">
                <a16:creationId xmlns:a16="http://schemas.microsoft.com/office/drawing/2014/main" id="{1D0EA009-7341-4F51-A1DB-93CE6BDB7052}"/>
              </a:ext>
            </a:extLst>
          </p:cNvPr>
          <p:cNvSpPr/>
          <p:nvPr/>
        </p:nvSpPr>
        <p:spPr>
          <a:xfrm>
            <a:off x="1833085" y="566110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6" name="正方形/長方形 55">
            <a:extLst>
              <a:ext uri="{FF2B5EF4-FFF2-40B4-BE49-F238E27FC236}">
                <a16:creationId xmlns:a16="http://schemas.microsoft.com/office/drawing/2014/main" id="{02D7C34B-CEE7-4A4E-9122-D7A4156D1C41}"/>
              </a:ext>
            </a:extLst>
          </p:cNvPr>
          <p:cNvSpPr/>
          <p:nvPr/>
        </p:nvSpPr>
        <p:spPr>
          <a:xfrm>
            <a:off x="1833085" y="624928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7" name="正方形/長方形 56">
            <a:extLst>
              <a:ext uri="{FF2B5EF4-FFF2-40B4-BE49-F238E27FC236}">
                <a16:creationId xmlns:a16="http://schemas.microsoft.com/office/drawing/2014/main" id="{DDD55258-F8B0-4581-B6BC-C1E5DBE4602C}"/>
              </a:ext>
            </a:extLst>
          </p:cNvPr>
          <p:cNvSpPr/>
          <p:nvPr/>
        </p:nvSpPr>
        <p:spPr>
          <a:xfrm>
            <a:off x="1833085" y="713084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59" name="正方形/長方形 58">
            <a:extLst>
              <a:ext uri="{FF2B5EF4-FFF2-40B4-BE49-F238E27FC236}">
                <a16:creationId xmlns:a16="http://schemas.microsoft.com/office/drawing/2014/main" id="{809C02E6-6157-483F-98F6-F0B2F46F895C}"/>
              </a:ext>
            </a:extLst>
          </p:cNvPr>
          <p:cNvSpPr/>
          <p:nvPr/>
        </p:nvSpPr>
        <p:spPr>
          <a:xfrm>
            <a:off x="1833085" y="7752055"/>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60" name="正方形/長方形 59">
            <a:extLst>
              <a:ext uri="{FF2B5EF4-FFF2-40B4-BE49-F238E27FC236}">
                <a16:creationId xmlns:a16="http://schemas.microsoft.com/office/drawing/2014/main" id="{887B1EFE-E284-4490-BD56-BF3C99A02606}"/>
              </a:ext>
            </a:extLst>
          </p:cNvPr>
          <p:cNvSpPr/>
          <p:nvPr/>
        </p:nvSpPr>
        <p:spPr>
          <a:xfrm>
            <a:off x="1833085" y="830800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
        <p:nvSpPr>
          <p:cNvPr id="61" name="正方形/長方形 60">
            <a:extLst>
              <a:ext uri="{FF2B5EF4-FFF2-40B4-BE49-F238E27FC236}">
                <a16:creationId xmlns:a16="http://schemas.microsoft.com/office/drawing/2014/main" id="{E8731759-92BF-4681-BC17-77C1A7F686A2}"/>
              </a:ext>
            </a:extLst>
          </p:cNvPr>
          <p:cNvSpPr/>
          <p:nvPr/>
        </p:nvSpPr>
        <p:spPr>
          <a:xfrm>
            <a:off x="1833085" y="890733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sym typeface="Wingdings" panose="05000000000000000000" pitchFamily="2" charset="2"/>
              </a:rPr>
              <a:t></a:t>
            </a:r>
            <a:endParaRPr kumimoji="1" lang="ja-JP" altLang="en-US" dirty="0">
              <a:solidFill>
                <a:schemeClr val="tx1"/>
              </a:solidFill>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3901</TotalTime>
  <Words>1190</Words>
  <Application>Microsoft Office PowerPoint</Application>
  <PresentationFormat>A4 210 x 297 mm</PresentationFormat>
  <Paragraphs>127</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大澤 拓</cp:lastModifiedBy>
  <cp:revision>575</cp:revision>
  <cp:lastPrinted>2021-11-05T07:30:46Z</cp:lastPrinted>
  <dcterms:created xsi:type="dcterms:W3CDTF">2021-06-21T06:44:25Z</dcterms:created>
  <dcterms:modified xsi:type="dcterms:W3CDTF">2021-12-27T00:37:23Z</dcterms:modified>
</cp:coreProperties>
</file>